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0" r:id="rId1"/>
  </p:sldMasterIdLst>
  <p:notesMasterIdLst>
    <p:notesMasterId r:id="rId34"/>
  </p:notesMasterIdLst>
  <p:sldIdLst>
    <p:sldId id="264" r:id="rId2"/>
    <p:sldId id="266" r:id="rId3"/>
    <p:sldId id="285" r:id="rId4"/>
    <p:sldId id="267" r:id="rId5"/>
    <p:sldId id="280" r:id="rId6"/>
    <p:sldId id="281" r:id="rId7"/>
    <p:sldId id="282" r:id="rId8"/>
    <p:sldId id="265" r:id="rId9"/>
    <p:sldId id="268" r:id="rId10"/>
    <p:sldId id="287" r:id="rId11"/>
    <p:sldId id="261" r:id="rId12"/>
    <p:sldId id="284" r:id="rId13"/>
    <p:sldId id="256" r:id="rId14"/>
    <p:sldId id="289" r:id="rId15"/>
    <p:sldId id="257" r:id="rId16"/>
    <p:sldId id="258" r:id="rId17"/>
    <p:sldId id="259" r:id="rId18"/>
    <p:sldId id="291" r:id="rId19"/>
    <p:sldId id="260" r:id="rId20"/>
    <p:sldId id="288" r:id="rId21"/>
    <p:sldId id="274" r:id="rId22"/>
    <p:sldId id="270" r:id="rId23"/>
    <p:sldId id="275" r:id="rId24"/>
    <p:sldId id="276" r:id="rId25"/>
    <p:sldId id="290" r:id="rId26"/>
    <p:sldId id="271" r:id="rId27"/>
    <p:sldId id="286" r:id="rId28"/>
    <p:sldId id="273" r:id="rId29"/>
    <p:sldId id="272" r:id="rId30"/>
    <p:sldId id="278" r:id="rId31"/>
    <p:sldId id="283" r:id="rId32"/>
    <p:sldId id="26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7"/>
    <p:restoredTop sz="86091"/>
  </p:normalViewPr>
  <p:slideViewPr>
    <p:cSldViewPr snapToGrid="0" snapToObjects="1">
      <p:cViewPr varScale="1">
        <p:scale>
          <a:sx n="105" d="100"/>
          <a:sy n="105" d="100"/>
        </p:scale>
        <p:origin x="192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unsplash.com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33AE1-6A24-446E-84CD-F195241FAC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6DB2A0-0127-45AE-AC62-2BF1F111A8DA}">
      <dgm:prSet/>
      <dgm:spPr/>
      <dgm:t>
        <a:bodyPr/>
        <a:lstStyle/>
        <a:p>
          <a:pPr>
            <a:defRPr cap="all"/>
          </a:pPr>
          <a:r>
            <a:rPr lang="en-AU" b="1"/>
            <a:t>Images Source</a:t>
          </a:r>
          <a:endParaRPr lang="en-US"/>
        </a:p>
      </dgm:t>
    </dgm:pt>
    <dgm:pt modelId="{421C3220-9D1D-439D-B519-E7E776FDDA84}" type="parTrans" cxnId="{99363EBE-4113-44AA-BF33-33A865735B26}">
      <dgm:prSet/>
      <dgm:spPr/>
      <dgm:t>
        <a:bodyPr/>
        <a:lstStyle/>
        <a:p>
          <a:endParaRPr lang="en-US"/>
        </a:p>
      </dgm:t>
    </dgm:pt>
    <dgm:pt modelId="{797C559F-33C5-4D18-BBC8-4D0538A81D16}" type="sibTrans" cxnId="{99363EBE-4113-44AA-BF33-33A865735B26}">
      <dgm:prSet/>
      <dgm:spPr/>
      <dgm:t>
        <a:bodyPr/>
        <a:lstStyle/>
        <a:p>
          <a:endParaRPr lang="en-US"/>
        </a:p>
      </dgm:t>
    </dgm:pt>
    <dgm:pt modelId="{284E62E3-8E28-4621-8174-9EF52D145EE5}">
      <dgm:prSet/>
      <dgm:spPr/>
      <dgm:t>
        <a:bodyPr/>
        <a:lstStyle/>
        <a:p>
          <a:pPr>
            <a:defRPr cap="all"/>
          </a:pPr>
          <a:r>
            <a:rPr lang="en-AU" b="1" u="sng">
              <a:hlinkClick xmlns:r="http://schemas.openxmlformats.org/officeDocument/2006/relationships" r:id="rId1"/>
            </a:rPr>
            <a:t>https://unsplash.com/</a:t>
          </a:r>
          <a:endParaRPr lang="en-US"/>
        </a:p>
      </dgm:t>
    </dgm:pt>
    <dgm:pt modelId="{95B34A00-DBA9-46BA-AEB1-AD0743C4EA20}" type="parTrans" cxnId="{0680D2F1-9315-44C9-8107-5EDBFE5A674F}">
      <dgm:prSet/>
      <dgm:spPr/>
      <dgm:t>
        <a:bodyPr/>
        <a:lstStyle/>
        <a:p>
          <a:endParaRPr lang="en-US"/>
        </a:p>
      </dgm:t>
    </dgm:pt>
    <dgm:pt modelId="{2F852F91-807F-466E-A0B0-40B003EA9017}" type="sibTrans" cxnId="{0680D2F1-9315-44C9-8107-5EDBFE5A674F}">
      <dgm:prSet/>
      <dgm:spPr/>
      <dgm:t>
        <a:bodyPr/>
        <a:lstStyle/>
        <a:p>
          <a:endParaRPr lang="en-US"/>
        </a:p>
      </dgm:t>
    </dgm:pt>
    <dgm:pt modelId="{C1F036E8-BA9C-4911-8489-26DF7E21A1E7}" type="pres">
      <dgm:prSet presAssocID="{CDF33AE1-6A24-446E-84CD-F195241FACD2}" presName="root" presStyleCnt="0">
        <dgm:presLayoutVars>
          <dgm:dir/>
          <dgm:resizeHandles val="exact"/>
        </dgm:presLayoutVars>
      </dgm:prSet>
      <dgm:spPr/>
    </dgm:pt>
    <dgm:pt modelId="{6FF56575-6CA6-4B06-B632-A39D0D2DB379}" type="pres">
      <dgm:prSet presAssocID="{CE6DB2A0-0127-45AE-AC62-2BF1F111A8DA}" presName="compNode" presStyleCnt="0"/>
      <dgm:spPr/>
    </dgm:pt>
    <dgm:pt modelId="{6652E736-FE8F-4616-920D-6D34E4F9C176}" type="pres">
      <dgm:prSet presAssocID="{CE6DB2A0-0127-45AE-AC62-2BF1F111A8D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</dgm:spPr>
    </dgm:pt>
    <dgm:pt modelId="{59FF8881-D8F4-4AF8-838D-90A79C33D88A}" type="pres">
      <dgm:prSet presAssocID="{CE6DB2A0-0127-45AE-AC62-2BF1F111A8D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4C6E5A2-E08B-4229-AB99-3201077D0E6A}" type="pres">
      <dgm:prSet presAssocID="{CE6DB2A0-0127-45AE-AC62-2BF1F111A8DA}" presName="spaceRect" presStyleCnt="0"/>
      <dgm:spPr/>
    </dgm:pt>
    <dgm:pt modelId="{F705EB60-4547-4153-92CF-144727824809}" type="pres">
      <dgm:prSet presAssocID="{CE6DB2A0-0127-45AE-AC62-2BF1F111A8DA}" presName="textRect" presStyleLbl="revTx" presStyleIdx="0" presStyleCnt="2">
        <dgm:presLayoutVars>
          <dgm:chMax val="1"/>
          <dgm:chPref val="1"/>
        </dgm:presLayoutVars>
      </dgm:prSet>
      <dgm:spPr/>
    </dgm:pt>
    <dgm:pt modelId="{53BAD27A-F63C-477C-A477-861335F7B6A6}" type="pres">
      <dgm:prSet presAssocID="{797C559F-33C5-4D18-BBC8-4D0538A81D16}" presName="sibTrans" presStyleCnt="0"/>
      <dgm:spPr/>
    </dgm:pt>
    <dgm:pt modelId="{A53BFE08-C71C-4102-A8F1-4D2CCB3E2780}" type="pres">
      <dgm:prSet presAssocID="{284E62E3-8E28-4621-8174-9EF52D145EE5}" presName="compNode" presStyleCnt="0"/>
      <dgm:spPr/>
    </dgm:pt>
    <dgm:pt modelId="{08897F14-C0A3-4047-8871-45F22C7D39EA}" type="pres">
      <dgm:prSet presAssocID="{284E62E3-8E28-4621-8174-9EF52D145EE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CCC147-916F-4779-8046-A942A8B3F920}" type="pres">
      <dgm:prSet presAssocID="{284E62E3-8E28-4621-8174-9EF52D145EE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561213-9F6E-4B4E-842D-42FE9828C88C}" type="pres">
      <dgm:prSet presAssocID="{284E62E3-8E28-4621-8174-9EF52D145EE5}" presName="spaceRect" presStyleCnt="0"/>
      <dgm:spPr/>
    </dgm:pt>
    <dgm:pt modelId="{2CB5B646-9BDF-4646-9E14-7EF52CAFDC15}" type="pres">
      <dgm:prSet presAssocID="{284E62E3-8E28-4621-8174-9EF52D145E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83F910-8FEC-477E-BFDF-E6D905FC6F8B}" type="presOf" srcId="{CDF33AE1-6A24-446E-84CD-F195241FACD2}" destId="{C1F036E8-BA9C-4911-8489-26DF7E21A1E7}" srcOrd="0" destOrd="0" presId="urn:microsoft.com/office/officeart/2018/5/layout/IconLeafLabelList"/>
    <dgm:cxn modelId="{013CFE6E-6C48-4D49-8AED-FB4EB7FB4546}" type="presOf" srcId="{284E62E3-8E28-4621-8174-9EF52D145EE5}" destId="{2CB5B646-9BDF-4646-9E14-7EF52CAFDC15}" srcOrd="0" destOrd="0" presId="urn:microsoft.com/office/officeart/2018/5/layout/IconLeafLabelList"/>
    <dgm:cxn modelId="{99363EBE-4113-44AA-BF33-33A865735B26}" srcId="{CDF33AE1-6A24-446E-84CD-F195241FACD2}" destId="{CE6DB2A0-0127-45AE-AC62-2BF1F111A8DA}" srcOrd="0" destOrd="0" parTransId="{421C3220-9D1D-439D-B519-E7E776FDDA84}" sibTransId="{797C559F-33C5-4D18-BBC8-4D0538A81D16}"/>
    <dgm:cxn modelId="{BBF0A6E8-C7E2-4729-8BC2-78F01C9B9682}" type="presOf" srcId="{CE6DB2A0-0127-45AE-AC62-2BF1F111A8DA}" destId="{F705EB60-4547-4153-92CF-144727824809}" srcOrd="0" destOrd="0" presId="urn:microsoft.com/office/officeart/2018/5/layout/IconLeafLabelList"/>
    <dgm:cxn modelId="{0680D2F1-9315-44C9-8107-5EDBFE5A674F}" srcId="{CDF33AE1-6A24-446E-84CD-F195241FACD2}" destId="{284E62E3-8E28-4621-8174-9EF52D145EE5}" srcOrd="1" destOrd="0" parTransId="{95B34A00-DBA9-46BA-AEB1-AD0743C4EA20}" sibTransId="{2F852F91-807F-466E-A0B0-40B003EA9017}"/>
    <dgm:cxn modelId="{EBE8ECE4-BBDA-42C1-88B2-12ECCAFA5989}" type="presParOf" srcId="{C1F036E8-BA9C-4911-8489-26DF7E21A1E7}" destId="{6FF56575-6CA6-4B06-B632-A39D0D2DB379}" srcOrd="0" destOrd="0" presId="urn:microsoft.com/office/officeart/2018/5/layout/IconLeafLabelList"/>
    <dgm:cxn modelId="{09F7BAA2-F1DA-46BF-9E81-25C86CA21343}" type="presParOf" srcId="{6FF56575-6CA6-4B06-B632-A39D0D2DB379}" destId="{6652E736-FE8F-4616-920D-6D34E4F9C176}" srcOrd="0" destOrd="0" presId="urn:microsoft.com/office/officeart/2018/5/layout/IconLeafLabelList"/>
    <dgm:cxn modelId="{553F2965-25E9-46B0-94C3-519732B0F414}" type="presParOf" srcId="{6FF56575-6CA6-4B06-B632-A39D0D2DB379}" destId="{59FF8881-D8F4-4AF8-838D-90A79C33D88A}" srcOrd="1" destOrd="0" presId="urn:microsoft.com/office/officeart/2018/5/layout/IconLeafLabelList"/>
    <dgm:cxn modelId="{DE72D882-646E-443A-80A2-741345FE2F2B}" type="presParOf" srcId="{6FF56575-6CA6-4B06-B632-A39D0D2DB379}" destId="{54C6E5A2-E08B-4229-AB99-3201077D0E6A}" srcOrd="2" destOrd="0" presId="urn:microsoft.com/office/officeart/2018/5/layout/IconLeafLabelList"/>
    <dgm:cxn modelId="{B469A046-D894-45ED-A5E3-4BE3100B5276}" type="presParOf" srcId="{6FF56575-6CA6-4B06-B632-A39D0D2DB379}" destId="{F705EB60-4547-4153-92CF-144727824809}" srcOrd="3" destOrd="0" presId="urn:microsoft.com/office/officeart/2018/5/layout/IconLeafLabelList"/>
    <dgm:cxn modelId="{49FA31DA-1419-43FD-92C5-7983B1FD69E8}" type="presParOf" srcId="{C1F036E8-BA9C-4911-8489-26DF7E21A1E7}" destId="{53BAD27A-F63C-477C-A477-861335F7B6A6}" srcOrd="1" destOrd="0" presId="urn:microsoft.com/office/officeart/2018/5/layout/IconLeafLabelList"/>
    <dgm:cxn modelId="{88DB18D7-A641-480A-9756-1DD9F2B4C6D8}" type="presParOf" srcId="{C1F036E8-BA9C-4911-8489-26DF7E21A1E7}" destId="{A53BFE08-C71C-4102-A8F1-4D2CCB3E2780}" srcOrd="2" destOrd="0" presId="urn:microsoft.com/office/officeart/2018/5/layout/IconLeafLabelList"/>
    <dgm:cxn modelId="{58CEEF74-FDB9-4F56-970B-86978446760B}" type="presParOf" srcId="{A53BFE08-C71C-4102-A8F1-4D2CCB3E2780}" destId="{08897F14-C0A3-4047-8871-45F22C7D39EA}" srcOrd="0" destOrd="0" presId="urn:microsoft.com/office/officeart/2018/5/layout/IconLeafLabelList"/>
    <dgm:cxn modelId="{33C15B2B-9CEC-494A-9B88-7023A2B1B102}" type="presParOf" srcId="{A53BFE08-C71C-4102-A8F1-4D2CCB3E2780}" destId="{04CCC147-916F-4779-8046-A942A8B3F920}" srcOrd="1" destOrd="0" presId="urn:microsoft.com/office/officeart/2018/5/layout/IconLeafLabelList"/>
    <dgm:cxn modelId="{1642BEB5-2997-46DD-A5FE-A6CAF110D2C5}" type="presParOf" srcId="{A53BFE08-C71C-4102-A8F1-4D2CCB3E2780}" destId="{4C561213-9F6E-4B4E-842D-42FE9828C88C}" srcOrd="2" destOrd="0" presId="urn:microsoft.com/office/officeart/2018/5/layout/IconLeafLabelList"/>
    <dgm:cxn modelId="{752FA306-4FF7-4037-A503-EE726896AE60}" type="presParOf" srcId="{A53BFE08-C71C-4102-A8F1-4D2CCB3E2780}" destId="{2CB5B646-9BDF-4646-9E14-7EF52CAFD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E736-FE8F-4616-920D-6D34E4F9C17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8881-D8F4-4AF8-838D-90A79C33D88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EB60-4547-4153-92CF-144727824809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kern="1200"/>
            <a:t>Images Source</a:t>
          </a:r>
          <a:endParaRPr lang="en-US" sz="2500" kern="1200"/>
        </a:p>
      </dsp:txBody>
      <dsp:txXfrm>
        <a:off x="1342800" y="3255669"/>
        <a:ext cx="3600000" cy="720000"/>
      </dsp:txXfrm>
    </dsp:sp>
    <dsp:sp modelId="{08897F14-C0A3-4047-8871-45F22C7D39E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C147-916F-4779-8046-A942A8B3F92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B646-9BDF-4646-9E14-7EF52CAFDC15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u="sng" kern="1200">
              <a:hlinkClick xmlns:r="http://schemas.openxmlformats.org/officeDocument/2006/relationships" r:id="rId5"/>
            </a:rPr>
            <a:t>https://unsplash.com/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07CC2-06A5-444E-96FF-47C49C514B64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A80E-CFF7-B54E-BC19-2D8BBCC14D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Navigation and  sitemap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6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is designed in a one-page format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page is divided into 4 sections, About, Project, Blog and Contact</a:t>
            </a:r>
          </a:p>
          <a:p>
            <a:endParaRPr lang="en-AU" sz="1200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first section is the ABOUT section. In this section I describe my personality, skills, education, work history and interests.</a:t>
            </a:r>
          </a:p>
          <a:p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section is the PROJECT section, which is used as a display area for my personal work in the future. </a:t>
            </a:r>
          </a:p>
          <a:p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section is the BLOG section, which contains 5 blog samples. Each blog sample has an image, and is linked to corresponding full pages articles. </a:t>
            </a:r>
          </a:p>
          <a:p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section is the CONTACT section. This sections contains links to my GitHub and LinkedIn profiles and my resume.)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to different pages </a:t>
            </a:r>
            <a:r>
              <a:rPr lang="en-AU" b="1" dirty="0">
                <a:effectLst/>
              </a:rPr>
              <a:t> </a:t>
            </a:r>
            <a:r>
              <a:rPr lang="en-AU" dirty="0">
                <a:effectLst/>
              </a:rPr>
              <a:t>:  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the site is based on a single page.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        In the home page area,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quickly navigate to different areas of the site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          The logo is used as a quick return to the main page from anywhere in the site. 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this is a one-page design, the layout will be relatively long, so I designed the back-to-top navigation which always floats in the lower right corner of the page. </a:t>
            </a: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5"/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</a:t>
            </a:r>
            <a:r>
              <a:rPr lang="en-AU" sz="1200" b="1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 design</a:t>
            </a:r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vl="5"/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viewing on mobile devices (less than 800 pixels), the navigation bar is automatically converted to a hamburger menu.</a:t>
            </a:r>
          </a:p>
          <a:p>
            <a:pPr lvl="5"/>
            <a:r>
              <a:rPr lang="en-AU" sz="1200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saves space, maintains the aesthetics and is also convenient to use.</a:t>
            </a:r>
          </a:p>
          <a:p>
            <a:endParaRPr lang="en-AU" dirty="0">
              <a:effectLst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Wireframes and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03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components that will be used in my website: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Firstly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navigation bar component is responsive, meaning it will adjust its size and behaviour based on the screen size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sub-components: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back to the homepage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all other parts of the site. It consists of a horizontal list of links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screen size drops below 800px, the Navigation Component is replaced with a Hamburger Menu Component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 menu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links to the other parts of the site in a vertical list instead. This works better with smaller screen sizes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Secondly,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column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column component has two parts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users which section you are on. The title is rotated 90 degrees (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text-orientation: sideways; ) as part of the site aesthetics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a space for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another element.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example here, I’m using the space to describe my interest, skills, education and work history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Thirdly, I am going to talk about the </a:t>
            </a:r>
            <a:r>
              <a:rPr lang="en-AU" b="1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with Image Component.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with Image component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three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which section we are on.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Text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 image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 I’m using this component to show my latest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I’d like to extend this to show multiple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8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Article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feature of the blog article component is that it can be used inside other components.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is shown at the right of the screen, I reused it 5 times in my blog section.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has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Title and View More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the Article page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date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catches the user’s attention and lets the user quickly understand what the article is about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of the article 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shows the first paragraph of the article.</a:t>
            </a:r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footer component is always shown at the bottom of every page.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 is  always 100% width of the screen.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contact information </a:t>
            </a:r>
            <a:r>
              <a:rPr lang="en-AU" b="1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AU" strike="sngStrike" dirty="0"/>
              <a:t>Includes links to my GitHub, LinkedIn and Resume PDF download.)</a:t>
            </a:r>
            <a:endParaRPr lang="en-AU" b="0" strike="sngStrike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the background image of the footer section.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Back-to-top navigation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takes users to the top of the page at any section.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fixed in the bottom right corner over the website and doesn’t scroll with the rest of the site. This makes it accessible at any point in the site.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is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Component: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component consists of four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title of the article.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relevant image of the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full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Su, today I would like to talk about my portfolio website,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is the agenda for my presentation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0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look at the Audience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navigation bar transforms into a hamburger navigation bar when the website is viewed on a mobile device,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hamburger navigation bar makes it easy for users to jump to the corresponding section at any time when they are on a small screen.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items are shown vertically to fit on a smaller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is </a:t>
            </a:r>
            <a:r>
              <a:rPr lang="en-US" sz="1200" dirty="0"/>
              <a:t>designed with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ransparent background for enhanced design style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contact icon to zoom in and out and increase interaction with the 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I chose to use a Hover over zoom / scale up effect on the contact icons to draw the user’s attention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Back-to-top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navigation can take the user back to the top of the page to find the nav bar at any area for improved convenience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 which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/>
                <a:cs typeface="Courier New"/>
                <a:sym typeface="Courier New"/>
              </a:rPr>
              <a:t>d</a:t>
            </a:r>
            <a:r>
              <a:rPr lang="en-AU" dirty="0">
                <a:latin typeface="Courier New"/>
                <a:ea typeface="Courier New"/>
                <a:cs typeface="Courier New"/>
                <a:sym typeface="Courier New"/>
              </a:rPr>
              <a:t>raws the user’s attention to each section as they scroll through the 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8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images,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blog, hover over will show underline for interacting with user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50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Development and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Next I want to talk about the development and build process of my website:</a:t>
            </a:r>
          </a:p>
          <a:p>
            <a:endParaRPr lang="en-US" dirty="0"/>
          </a:p>
          <a:p>
            <a:r>
              <a:rPr lang="en-US" dirty="0"/>
              <a:t>I divided this into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first part are the </a:t>
            </a:r>
            <a:r>
              <a:rPr lang="en-US" b="1" dirty="0"/>
              <a:t>challenges</a:t>
            </a:r>
            <a:r>
              <a:rPr lang="en-US" dirty="0"/>
              <a:t> I met when I built my website: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Achieving the correct layout and alignment</a:t>
            </a:r>
            <a:r>
              <a:rPr lang="en-US" dirty="0"/>
              <a:t>: </a:t>
            </a:r>
            <a:r>
              <a:rPr lang="en-US" strike="sngStrike" dirty="0"/>
              <a:t>(Understanding the correct CSS to use in order to translate the layout in my design to the website layout)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Fragile CSS and unexpected impact of changes </a:t>
            </a:r>
            <a:r>
              <a:rPr lang="en-US" strike="sngStrike" dirty="0"/>
              <a:t>:( The CSS is quite quite fragile and changes can have unexpected impacts)</a:t>
            </a:r>
            <a:endParaRPr lang="en-US" b="1" strike="sngStrik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JavaScript</a:t>
            </a:r>
            <a:r>
              <a:rPr lang="en-US" dirty="0"/>
              <a:t> to show hamburger menu</a:t>
            </a:r>
            <a:r>
              <a:rPr lang="en-US" strike="sngStrike" dirty="0"/>
              <a:t>( was the first time I have used JavaScript and the learning curve was steep.)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second part is the </a:t>
            </a:r>
            <a:r>
              <a:rPr lang="en-US" b="1" dirty="0"/>
              <a:t>Issues: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Image animations overlapping text</a:t>
            </a:r>
            <a:endParaRPr lang="en-US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When animating my images they sometime overlapped text. To fix this I had to change the overflow CSS property to hidden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third part is my </a:t>
            </a:r>
            <a:r>
              <a:rPr lang="en-US" b="1" dirty="0"/>
              <a:t>Favorite</a:t>
            </a:r>
            <a:r>
              <a:rPr lang="en-US" dirty="0"/>
              <a:t> parts of the website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back to Top navbar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hamburger navbar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Responsive: When the screen size is below 800px, the text navigation bar will automatically become a hamburger menu.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Animation of the contact-icons and images.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Images and titles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4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I’d like to take about the feature overview of my website and how it looks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7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homepage of my webpage, 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is the navigation 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middle is the main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is the about me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bottom right of the corner is the back to top arrow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 screenshot of how my about and project sections currently look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7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Decision making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5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blog section and contact section</a:t>
            </a:r>
          </a:p>
          <a:p>
            <a:endParaRPr lang="en-AU" dirty="0"/>
          </a:p>
          <a:p>
            <a:r>
              <a:rPr lang="en-AU" dirty="0"/>
              <a:t>On the blog section the title is on the left of the page,</a:t>
            </a:r>
          </a:p>
          <a:p>
            <a:r>
              <a:rPr lang="en-AU" dirty="0"/>
              <a:t>The 5 blogs are on the right of the page</a:t>
            </a:r>
          </a:p>
          <a:p>
            <a:r>
              <a:rPr lang="en-AU" dirty="0"/>
              <a:t>Clicking on the title of the blog or View More, will link to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corresponding blog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section is at the bottom of the homepage. There are personal contact links in the contact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5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This is the article page,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A user can navigate to different all sections through the navigation bar at the top of each article 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They can also click on the logo to go back to the homepage.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 article starts with an image and is followed by article title, date and the full text of the article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 footer is always shown at the bottom of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4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Inspirations (in-spa-</a:t>
            </a:r>
            <a:r>
              <a:rPr lang="en-AU" sz="1200" b="1" kern="120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rashons</a:t>
            </a: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)</a:t>
            </a:r>
            <a:r>
              <a:rPr lang="en-A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  </a:t>
            </a:r>
            <a:endParaRPr lang="en-AU" altLang="zh-CN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design is inspired by the minimalist white space style of Japanese web design </a:t>
            </a:r>
            <a:r>
              <a:rPr lang="en-AU" sz="1200" b="1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 have shown some examples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unnecessary decorative elements in the layout, which makes the theme more focused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(This can be described as blank art)</a:t>
            </a:r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：  </a:t>
            </a:r>
            <a:endParaRPr lang="en-AU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choosing a simple page design, it allows me to put what I have learned so far into practice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design is also highly extendable, paving the way for the additional design and animation effects in the future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 highlight of this web design is that it allows the use of animation effects for visual impact)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 by not using </a:t>
            </a:r>
            <a:r>
              <a:rPr lang="en-AU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detiled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background images this does not weaken the visual impact of the animation)</a:t>
            </a: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</a:t>
            </a:r>
            <a:r>
              <a:rPr lang="en-AU" b="1" dirty="0">
                <a:effectLst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 choose a one-page design format for the main page as this can effectively shorten the loading speed compared to needing to open multiple pages. 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multiple images and text on the same page but in different positions to reflect the sense of style and the fun to the viewer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colours and images I have chosen compliment each other)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colour selection, I chose two colours with low saturation (sat-your-</a:t>
            </a:r>
            <a:r>
              <a:rPr lang="en-AU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ashon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this gives users a comfortable and peaceful feeling.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Process: </a:t>
            </a:r>
          </a:p>
          <a:p>
            <a:pPr marL="685800" lvl="1" indent="-228600">
              <a:buFont typeface="+mj-lt"/>
              <a:buAutoNum type="arabicPeriod"/>
            </a:pP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by using Balsamiq to create the wireframes for the overall design of the website layout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used the wireframes as a draft to write my CSS and HTML and transitioned the design into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selected the design style, colours, and images as well as adding functionality such as a hamburger menu, animations and extra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0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colour of the website is light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with pink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accent highlight to give gentle and delicate feminine characteristics</a:t>
            </a:r>
            <a:endParaRPr lang="en-AU" altLang="zh-CN" sz="16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6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sng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Light grey colour conveys a formal, professional feeling.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two-colour combination fully balances personal character and professionalism. Conveying a sense of quiet and comfort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un-splash as my 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3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86EB-4678-F349-9C87-740BFE657138}" type="datetimeFigureOut">
              <a:rPr lang="en-US" smtClean="0"/>
              <a:t>3/14/22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9FFA8-D102-3C42-84D2-FCC0FB15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3" y="2357211"/>
            <a:ext cx="510539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Portfolio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48CDD911-8876-4F70-ADBB-40688378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0DE9C-3442-1441-94E3-D47AD717FF20}"/>
              </a:ext>
            </a:extLst>
          </p:cNvPr>
          <p:cNvSpPr txBox="1"/>
          <p:nvPr/>
        </p:nvSpPr>
        <p:spPr>
          <a:xfrm>
            <a:off x="1243639" y="4876633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Su Zhang</a:t>
            </a:r>
          </a:p>
        </p:txBody>
      </p:sp>
    </p:spTree>
    <p:extLst>
      <p:ext uri="{BB962C8B-B14F-4D97-AF65-F5344CB8AC3E}">
        <p14:creationId xmlns:p14="http://schemas.microsoft.com/office/powerpoint/2010/main" val="11848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Navigation and Sitemap </a:t>
            </a:r>
          </a:p>
        </p:txBody>
      </p:sp>
    </p:spTree>
    <p:extLst>
      <p:ext uri="{BB962C8B-B14F-4D97-AF65-F5344CB8AC3E}">
        <p14:creationId xmlns:p14="http://schemas.microsoft.com/office/powerpoint/2010/main" val="34447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70F137-51B1-9B48-9CBF-6E6BBD51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2" y="4173361"/>
            <a:ext cx="1274088" cy="14494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EDB2B-A3FF-6D4B-92C8-E1C7301AECF3}"/>
              </a:ext>
            </a:extLst>
          </p:cNvPr>
          <p:cNvSpPr txBox="1"/>
          <p:nvPr/>
        </p:nvSpPr>
        <p:spPr>
          <a:xfrm>
            <a:off x="8963727" y="5574874"/>
            <a:ext cx="287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</a:rPr>
              <a:t>Back-to-top navigation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2A5E924-DF43-3A4C-A7D0-056FF6E1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636795"/>
            <a:ext cx="9827256" cy="341000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5829CB43-5657-544E-8FD8-3FF32540D369}"/>
              </a:ext>
            </a:extLst>
          </p:cNvPr>
          <p:cNvSpPr/>
          <p:nvPr/>
        </p:nvSpPr>
        <p:spPr>
          <a:xfrm rot="19717851">
            <a:off x="8839098" y="3665176"/>
            <a:ext cx="690627" cy="328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78EFE-9DAC-BD4B-A4B5-491E2CD5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54" y="1609380"/>
            <a:ext cx="1663690" cy="228872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139F5A-0F35-5147-9F1B-37585BCAD930}"/>
              </a:ext>
            </a:extLst>
          </p:cNvPr>
          <p:cNvCxnSpPr/>
          <p:nvPr/>
        </p:nvCxnSpPr>
        <p:spPr>
          <a:xfrm flipV="1">
            <a:off x="1620078" y="1401417"/>
            <a:ext cx="834887" cy="272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B0688E-CEAB-3C4A-B3DD-CE4FF32A0E6F}"/>
              </a:ext>
            </a:extLst>
          </p:cNvPr>
          <p:cNvCxnSpPr/>
          <p:nvPr/>
        </p:nvCxnSpPr>
        <p:spPr>
          <a:xfrm flipH="1" flipV="1">
            <a:off x="1223595" y="2027583"/>
            <a:ext cx="2754896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3540B-30D5-7444-B816-5778B9C06023}"/>
              </a:ext>
            </a:extLst>
          </p:cNvPr>
          <p:cNvCxnSpPr/>
          <p:nvPr/>
        </p:nvCxnSpPr>
        <p:spPr>
          <a:xfrm flipH="1" flipV="1">
            <a:off x="2174124" y="1977887"/>
            <a:ext cx="2071845" cy="21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CCFD-2A29-F54A-BB61-F55E203A6DEE}"/>
              </a:ext>
            </a:extLst>
          </p:cNvPr>
          <p:cNvCxnSpPr>
            <a:cxnSpLocks/>
          </p:cNvCxnSpPr>
          <p:nvPr/>
        </p:nvCxnSpPr>
        <p:spPr>
          <a:xfrm flipH="1" flipV="1">
            <a:off x="3259892" y="2108575"/>
            <a:ext cx="1183941" cy="201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A5341E-6349-284F-8E18-4503ACD122B2}"/>
              </a:ext>
            </a:extLst>
          </p:cNvPr>
          <p:cNvCxnSpPr/>
          <p:nvPr/>
        </p:nvCxnSpPr>
        <p:spPr>
          <a:xfrm flipH="1" flipV="1">
            <a:off x="4526450" y="2027583"/>
            <a:ext cx="161433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Down Arrow 81">
            <a:extLst>
              <a:ext uri="{FF2B5EF4-FFF2-40B4-BE49-F238E27FC236}">
                <a16:creationId xmlns:a16="http://schemas.microsoft.com/office/drawing/2014/main" id="{74D1647E-B947-7D4D-93F2-4B3B822DE6AA}"/>
              </a:ext>
            </a:extLst>
          </p:cNvPr>
          <p:cNvSpPr/>
          <p:nvPr/>
        </p:nvSpPr>
        <p:spPr>
          <a:xfrm rot="20737786">
            <a:off x="3624171" y="776257"/>
            <a:ext cx="1696301" cy="487017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F9D8A-80E9-564D-B51F-0DBBBDEF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24" y="4149391"/>
            <a:ext cx="3416200" cy="26844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350020-66DA-164A-8248-8EC8EEFEC6DF}"/>
              </a:ext>
            </a:extLst>
          </p:cNvPr>
          <p:cNvSpPr/>
          <p:nvPr/>
        </p:nvSpPr>
        <p:spPr>
          <a:xfrm>
            <a:off x="1280532" y="4060699"/>
            <a:ext cx="452560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1A2-FE52-364A-AD17-C06E617534F6}"/>
              </a:ext>
            </a:extLst>
          </p:cNvPr>
          <p:cNvSpPr txBox="1"/>
          <p:nvPr/>
        </p:nvSpPr>
        <p:spPr>
          <a:xfrm>
            <a:off x="1346133" y="4291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Logo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19A27C0-DFB0-8648-9D05-442D15F96EA7}"/>
              </a:ext>
            </a:extLst>
          </p:cNvPr>
          <p:cNvSpPr/>
          <p:nvPr/>
        </p:nvSpPr>
        <p:spPr>
          <a:xfrm>
            <a:off x="3641853" y="4111512"/>
            <a:ext cx="1200623" cy="21768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0BF43-A8FF-174A-A615-49CEDF6A8318}"/>
              </a:ext>
            </a:extLst>
          </p:cNvPr>
          <p:cNvSpPr txBox="1"/>
          <p:nvPr/>
        </p:nvSpPr>
        <p:spPr>
          <a:xfrm>
            <a:off x="3587034" y="4332355"/>
            <a:ext cx="1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Navigation Bar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12045-2566-AC45-BA7F-D43D4D1B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81" y="4125217"/>
            <a:ext cx="3427105" cy="273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AAC6A-C6DE-5D41-A4E7-4FC3BA84E2F8}"/>
              </a:ext>
            </a:extLst>
          </p:cNvPr>
          <p:cNvSpPr txBox="1"/>
          <p:nvPr/>
        </p:nvSpPr>
        <p:spPr>
          <a:xfrm>
            <a:off x="7320863" y="4424221"/>
            <a:ext cx="20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Hamburger menu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FBE9F8-5AB9-CA47-A2B1-2493B6B22264}"/>
              </a:ext>
            </a:extLst>
          </p:cNvPr>
          <p:cNvSpPr/>
          <p:nvPr/>
        </p:nvSpPr>
        <p:spPr>
          <a:xfrm>
            <a:off x="8437944" y="4019377"/>
            <a:ext cx="353925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Wireframes and</a:t>
            </a:r>
            <a:br>
              <a:rPr lang="en-AU" sz="8000" dirty="0"/>
            </a:br>
            <a:r>
              <a:rPr lang="en-AU" sz="8000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691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C88E0A-FA12-6142-9542-D93B94ED105B}"/>
              </a:ext>
            </a:extLst>
          </p:cNvPr>
          <p:cNvSpPr txBox="1"/>
          <p:nvPr/>
        </p:nvSpPr>
        <p:spPr>
          <a:xfrm>
            <a:off x="3677600" y="1164674"/>
            <a:ext cx="277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Hamburger Menu Component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45692A-D911-2140-81D2-93007ABC4D28}"/>
              </a:ext>
            </a:extLst>
          </p:cNvPr>
          <p:cNvSpPr txBox="1"/>
          <p:nvPr/>
        </p:nvSpPr>
        <p:spPr>
          <a:xfrm>
            <a:off x="5857220" y="1771123"/>
            <a:ext cx="234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Navigation Component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692590" y="271046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 Component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sp>
        <p:nvSpPr>
          <p:cNvPr id="54" name="Down Arrow 53">
            <a:extLst>
              <a:ext uri="{FF2B5EF4-FFF2-40B4-BE49-F238E27FC236}">
                <a16:creationId xmlns:a16="http://schemas.microsoft.com/office/drawing/2014/main" id="{DAE39A77-6824-9249-8FEA-0327516CAAF6}"/>
              </a:ext>
            </a:extLst>
          </p:cNvPr>
          <p:cNvSpPr/>
          <p:nvPr/>
        </p:nvSpPr>
        <p:spPr>
          <a:xfrm>
            <a:off x="6804941" y="215606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AA244461-CB2E-DA47-B70C-9AA9FEBF491E}"/>
              </a:ext>
            </a:extLst>
          </p:cNvPr>
          <p:cNvSpPr/>
          <p:nvPr/>
        </p:nvSpPr>
        <p:spPr>
          <a:xfrm rot="5127343">
            <a:off x="3377808" y="1208829"/>
            <a:ext cx="221800" cy="39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>
            <a:off x="1129599" y="73431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4008943" y="301960"/>
            <a:ext cx="459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Navigation Bar Component</a:t>
            </a:r>
          </a:p>
        </p:txBody>
      </p:sp>
    </p:spTree>
    <p:extLst>
      <p:ext uri="{BB962C8B-B14F-4D97-AF65-F5344CB8AC3E}">
        <p14:creationId xmlns:p14="http://schemas.microsoft.com/office/powerpoint/2010/main" val="18533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3131254" y="6306878"/>
            <a:ext cx="28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 or another element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 rot="9165912">
            <a:off x="3027172" y="5251787"/>
            <a:ext cx="208165" cy="106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948255" y="512971"/>
            <a:ext cx="459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Two column Component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BAE776-DE2F-E04F-AC55-280D492FDF05}"/>
              </a:ext>
            </a:extLst>
          </p:cNvPr>
          <p:cNvSpPr/>
          <p:nvPr/>
        </p:nvSpPr>
        <p:spPr>
          <a:xfrm rot="9531924">
            <a:off x="1410619" y="5265338"/>
            <a:ext cx="183064" cy="1115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3287-B483-8E4B-8464-9B27A3E98E5F}"/>
              </a:ext>
            </a:extLst>
          </p:cNvPr>
          <p:cNvSpPr txBox="1"/>
          <p:nvPr/>
        </p:nvSpPr>
        <p:spPr>
          <a:xfrm>
            <a:off x="1474629" y="6411420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150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4785A-63A9-1341-9439-A75CDA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5" y="1123526"/>
            <a:ext cx="2429031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B2012-3A7A-0B4C-B570-0C878BA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971194"/>
            <a:ext cx="3537345" cy="29094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8AC997-44C7-C04D-9451-83D75333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08" y="1123528"/>
            <a:ext cx="3142775" cy="46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626D-D941-2D43-9283-CAE930A6F15C}"/>
              </a:ext>
            </a:extLst>
          </p:cNvPr>
          <p:cNvSpPr/>
          <p:nvPr/>
        </p:nvSpPr>
        <p:spPr>
          <a:xfrm>
            <a:off x="4530683" y="584473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189D-AEEE-804A-88B4-237E7E69D2D7}"/>
              </a:ext>
            </a:extLst>
          </p:cNvPr>
          <p:cNvSpPr/>
          <p:nvPr/>
        </p:nvSpPr>
        <p:spPr>
          <a:xfrm>
            <a:off x="6745565" y="5638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71DEB6-E1AE-7448-B9CA-5B64FC2A2E16}"/>
              </a:ext>
            </a:extLst>
          </p:cNvPr>
          <p:cNvSpPr/>
          <p:nvPr/>
        </p:nvSpPr>
        <p:spPr>
          <a:xfrm rot="11421205">
            <a:off x="4872596" y="4144276"/>
            <a:ext cx="300749" cy="1619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66CA7AD-9EEB-4A43-B151-91448EB1AD44}"/>
              </a:ext>
            </a:extLst>
          </p:cNvPr>
          <p:cNvSpPr/>
          <p:nvPr/>
        </p:nvSpPr>
        <p:spPr>
          <a:xfrm rot="10509892">
            <a:off x="7024537" y="4641026"/>
            <a:ext cx="300749" cy="981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7DEE4-CAFC-FE47-A7A5-EC7CF2619421}"/>
              </a:ext>
            </a:extLst>
          </p:cNvPr>
          <p:cNvSpPr txBox="1"/>
          <p:nvPr/>
        </p:nvSpPr>
        <p:spPr>
          <a:xfrm>
            <a:off x="3659552" y="473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CCF015-E440-464E-A9E0-3D672E2EBA7A}"/>
              </a:ext>
            </a:extLst>
          </p:cNvPr>
          <p:cNvSpPr/>
          <p:nvPr/>
        </p:nvSpPr>
        <p:spPr>
          <a:xfrm>
            <a:off x="6172827" y="1403348"/>
            <a:ext cx="61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20DFC-EBE4-1B47-BEFD-17B8F977B8EB}"/>
              </a:ext>
            </a:extLst>
          </p:cNvPr>
          <p:cNvSpPr/>
          <p:nvPr/>
        </p:nvSpPr>
        <p:spPr>
          <a:xfrm>
            <a:off x="3915983" y="368147"/>
            <a:ext cx="4267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3. Text with Image component</a:t>
            </a:r>
            <a:endParaRPr lang="en-AU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91C32CA-5765-D946-8C1D-1B8D3ECFB165}"/>
              </a:ext>
            </a:extLst>
          </p:cNvPr>
          <p:cNvSpPr/>
          <p:nvPr/>
        </p:nvSpPr>
        <p:spPr>
          <a:xfrm rot="21051777">
            <a:off x="6428609" y="1867499"/>
            <a:ext cx="300749" cy="117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A319C-796F-3C44-B8F4-91C1AFDC0A75}"/>
              </a:ext>
            </a:extLst>
          </p:cNvPr>
          <p:cNvSpPr txBox="1"/>
          <p:nvPr/>
        </p:nvSpPr>
        <p:spPr>
          <a:xfrm>
            <a:off x="4187936" y="368473"/>
            <a:ext cx="439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4. Blog Article Component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5BA8C-F288-264F-B904-DE02BDC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01" y="2074031"/>
            <a:ext cx="3544613" cy="2880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C71C8-06D6-784A-A67D-209EBB84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289" y="855156"/>
            <a:ext cx="3676910" cy="5392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22F05-3091-034A-8AB7-BBDC9B1E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1" y="610571"/>
            <a:ext cx="2873212" cy="565349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779DFA1-F9A7-404D-AD97-DC9F5654562C}"/>
              </a:ext>
            </a:extLst>
          </p:cNvPr>
          <p:cNvSpPr/>
          <p:nvPr/>
        </p:nvSpPr>
        <p:spPr>
          <a:xfrm rot="4058541">
            <a:off x="3148178" y="851321"/>
            <a:ext cx="225846" cy="130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F09DD-0ADE-444C-AAF6-487A6FEBFC48}"/>
              </a:ext>
            </a:extLst>
          </p:cNvPr>
          <p:cNvSpPr/>
          <p:nvPr/>
        </p:nvSpPr>
        <p:spPr>
          <a:xfrm>
            <a:off x="3979258" y="986471"/>
            <a:ext cx="131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DFC4F-13D0-BC4B-8A4A-481B3B1A1EC6}"/>
              </a:ext>
            </a:extLst>
          </p:cNvPr>
          <p:cNvSpPr/>
          <p:nvPr/>
        </p:nvSpPr>
        <p:spPr>
          <a:xfrm>
            <a:off x="5550895" y="13884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CB9471B-FA8C-CB4E-B63C-08ADD3F65088}"/>
              </a:ext>
            </a:extLst>
          </p:cNvPr>
          <p:cNvSpPr/>
          <p:nvPr/>
        </p:nvSpPr>
        <p:spPr>
          <a:xfrm rot="20014432">
            <a:off x="6158010" y="1751328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A629-EFBF-2240-9AD9-C89880E95360}"/>
              </a:ext>
            </a:extLst>
          </p:cNvPr>
          <p:cNvSpPr/>
          <p:nvPr/>
        </p:nvSpPr>
        <p:spPr>
          <a:xfrm>
            <a:off x="4056638" y="1310247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 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4C61982-81CA-234C-887E-1ADF172FC6C5}"/>
              </a:ext>
            </a:extLst>
          </p:cNvPr>
          <p:cNvSpPr/>
          <p:nvPr/>
        </p:nvSpPr>
        <p:spPr>
          <a:xfrm rot="12054032">
            <a:off x="6750450" y="4181034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449D96F-1E9C-5A41-A61E-76A5391C71CF}"/>
              </a:ext>
            </a:extLst>
          </p:cNvPr>
          <p:cNvSpPr/>
          <p:nvPr/>
        </p:nvSpPr>
        <p:spPr>
          <a:xfrm rot="3929501">
            <a:off x="3437783" y="1257792"/>
            <a:ext cx="246852" cy="1013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E14C3-4EFE-7D49-B87E-7EAFC07B7CB5}"/>
              </a:ext>
            </a:extLst>
          </p:cNvPr>
          <p:cNvSpPr/>
          <p:nvPr/>
        </p:nvSpPr>
        <p:spPr>
          <a:xfrm>
            <a:off x="5359767" y="524702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 of the article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D6A786-158C-1A44-8414-27907987B872}"/>
              </a:ext>
            </a:extLst>
          </p:cNvPr>
          <p:cNvSpPr/>
          <p:nvPr/>
        </p:nvSpPr>
        <p:spPr>
          <a:xfrm>
            <a:off x="40244" y="3944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8923B4B-DC9A-1C4F-B98D-DC46E8B25AFA}"/>
              </a:ext>
            </a:extLst>
          </p:cNvPr>
          <p:cNvSpPr/>
          <p:nvPr/>
        </p:nvSpPr>
        <p:spPr>
          <a:xfrm rot="14462254">
            <a:off x="1187217" y="3171000"/>
            <a:ext cx="240726" cy="1130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0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9F7A3-50D4-9742-BE60-A39EE0E0A35E}"/>
              </a:ext>
            </a:extLst>
          </p:cNvPr>
          <p:cNvSpPr txBox="1"/>
          <p:nvPr/>
        </p:nvSpPr>
        <p:spPr>
          <a:xfrm>
            <a:off x="4754465" y="482846"/>
            <a:ext cx="38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5. Footer Component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224E-385C-AB4C-8F0B-28725D38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3" y="355003"/>
            <a:ext cx="2908493" cy="5680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00B04-35C9-9745-AFD6-5173B083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82" y="2008170"/>
            <a:ext cx="3600956" cy="293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F0031-B98D-2340-8FB7-C1795A47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33" y="545068"/>
            <a:ext cx="3526024" cy="5120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76BAEC-4A4A-0A4A-A7A6-DA2FE48EFF21}"/>
              </a:ext>
            </a:extLst>
          </p:cNvPr>
          <p:cNvSpPr txBox="1"/>
          <p:nvPr/>
        </p:nvSpPr>
        <p:spPr>
          <a:xfrm>
            <a:off x="4137041" y="5399512"/>
            <a:ext cx="164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Perfectional Contact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4CC6D84-7DD2-4A4C-AEF1-2D97D8660CE4}"/>
              </a:ext>
            </a:extLst>
          </p:cNvPr>
          <p:cNvSpPr/>
          <p:nvPr/>
        </p:nvSpPr>
        <p:spPr>
          <a:xfrm rot="10800000">
            <a:off x="6429604" y="4521351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1697-E0AB-2D4F-96E4-EB119E742C46}"/>
              </a:ext>
            </a:extLst>
          </p:cNvPr>
          <p:cNvSpPr/>
          <p:nvPr/>
        </p:nvSpPr>
        <p:spPr>
          <a:xfrm>
            <a:off x="2014589" y="642884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83A7A42-58E1-BF4B-BD0F-ABA9272686CB}"/>
              </a:ext>
            </a:extLst>
          </p:cNvPr>
          <p:cNvSpPr/>
          <p:nvPr/>
        </p:nvSpPr>
        <p:spPr>
          <a:xfrm rot="11244132">
            <a:off x="2268415" y="5142591"/>
            <a:ext cx="253409" cy="1218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5C1F550-00EC-A842-99D3-34C6D80E4AC9}"/>
              </a:ext>
            </a:extLst>
          </p:cNvPr>
          <p:cNvSpPr/>
          <p:nvPr/>
        </p:nvSpPr>
        <p:spPr>
          <a:xfrm rot="10800000">
            <a:off x="4847977" y="4634413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45E47-8C18-C94B-9DB1-E204EBCFB581}"/>
              </a:ext>
            </a:extLst>
          </p:cNvPr>
          <p:cNvSpPr txBox="1"/>
          <p:nvPr/>
        </p:nvSpPr>
        <p:spPr>
          <a:xfrm>
            <a:off x="6027570" y="5342541"/>
            <a:ext cx="16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1053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E89E1-1ADF-5B46-85E3-6B0759778364}"/>
              </a:ext>
            </a:extLst>
          </p:cNvPr>
          <p:cNvSpPr txBox="1"/>
          <p:nvPr/>
        </p:nvSpPr>
        <p:spPr>
          <a:xfrm>
            <a:off x="655320" y="1030143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6. Back-to-top </a:t>
            </a:r>
            <a:r>
              <a:rPr lang="en-US" sz="2800" dirty="0" err="1">
                <a:latin typeface="+mj-lt"/>
                <a:ea typeface="+mj-ea"/>
                <a:cs typeface="+mj-cs"/>
              </a:rPr>
              <a:t>Ciomponent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971B-E205-1D4D-AB78-41C159A2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1" r="-1" b="-1"/>
          <a:stretch/>
        </p:blipFill>
        <p:spPr>
          <a:xfrm>
            <a:off x="4707275" y="412776"/>
            <a:ext cx="5597062" cy="6080099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E504C-4928-B04C-ADF7-212313256200}"/>
              </a:ext>
            </a:extLst>
          </p:cNvPr>
          <p:cNvSpPr txBox="1"/>
          <p:nvPr/>
        </p:nvSpPr>
        <p:spPr>
          <a:xfrm>
            <a:off x="6986135" y="6119507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Back-to-top navigation</a:t>
            </a:r>
          </a:p>
        </p:txBody>
      </p:sp>
    </p:spTree>
    <p:extLst>
      <p:ext uri="{BB962C8B-B14F-4D97-AF65-F5344CB8AC3E}">
        <p14:creationId xmlns:p14="http://schemas.microsoft.com/office/powerpoint/2010/main" val="5440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4A5B-DCD1-C547-9DBF-370B222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7" y="878730"/>
            <a:ext cx="2700027" cy="50943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EDFEB-9D96-CA49-80D4-35B02A0D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860652"/>
            <a:ext cx="3537345" cy="31305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D54CF2-A6A7-0A40-8F9D-10362C92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65" y="878730"/>
            <a:ext cx="3641375" cy="5201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15491-6A7D-F54F-910F-0A62486318DC}"/>
              </a:ext>
            </a:extLst>
          </p:cNvPr>
          <p:cNvSpPr txBox="1"/>
          <p:nvPr/>
        </p:nvSpPr>
        <p:spPr>
          <a:xfrm>
            <a:off x="1192447" y="298113"/>
            <a:ext cx="5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7EE79CD-F27E-F043-854F-8F01D2DE9B45}"/>
              </a:ext>
            </a:extLst>
          </p:cNvPr>
          <p:cNvSpPr/>
          <p:nvPr/>
        </p:nvSpPr>
        <p:spPr>
          <a:xfrm rot="20527285">
            <a:off x="1588056" y="674746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E36C9-4960-3F4B-82B4-B13C2E06A695}"/>
              </a:ext>
            </a:extLst>
          </p:cNvPr>
          <p:cNvSpPr txBox="1"/>
          <p:nvPr/>
        </p:nvSpPr>
        <p:spPr>
          <a:xfrm>
            <a:off x="4754465" y="482846"/>
            <a:ext cx="38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7. Article Component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8D782-38BB-8B48-AAFE-9C39F8BD68CF}"/>
              </a:ext>
            </a:extLst>
          </p:cNvPr>
          <p:cNvSpPr txBox="1"/>
          <p:nvPr/>
        </p:nvSpPr>
        <p:spPr>
          <a:xfrm>
            <a:off x="2318330" y="322278"/>
            <a:ext cx="67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38045-65FE-A946-80AE-80CA5C6A123F}"/>
              </a:ext>
            </a:extLst>
          </p:cNvPr>
          <p:cNvSpPr txBox="1"/>
          <p:nvPr/>
        </p:nvSpPr>
        <p:spPr>
          <a:xfrm>
            <a:off x="266915" y="2670791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28936FA-7B94-8C42-A04C-8434EA05C390}"/>
              </a:ext>
            </a:extLst>
          </p:cNvPr>
          <p:cNvSpPr/>
          <p:nvPr/>
        </p:nvSpPr>
        <p:spPr>
          <a:xfrm rot="21385290">
            <a:off x="2628581" y="758830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B72D77F-5197-E54E-9985-A078AEEBF05B}"/>
              </a:ext>
            </a:extLst>
          </p:cNvPr>
          <p:cNvSpPr/>
          <p:nvPr/>
        </p:nvSpPr>
        <p:spPr>
          <a:xfrm rot="16200000">
            <a:off x="1495297" y="2299339"/>
            <a:ext cx="210742" cy="1112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E27C6-085D-AF48-96AF-C59844F29DD8}"/>
              </a:ext>
            </a:extLst>
          </p:cNvPr>
          <p:cNvSpPr txBox="1"/>
          <p:nvPr/>
        </p:nvSpPr>
        <p:spPr>
          <a:xfrm>
            <a:off x="382618" y="3879204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DEBD64-98D0-E643-A860-7C1D72A8A3A2}"/>
              </a:ext>
            </a:extLst>
          </p:cNvPr>
          <p:cNvSpPr/>
          <p:nvPr/>
        </p:nvSpPr>
        <p:spPr>
          <a:xfrm rot="16200000">
            <a:off x="1323234" y="3722135"/>
            <a:ext cx="210742" cy="726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72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65C4-D38F-DC4F-B42C-5ECDC3E4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484240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840CD-F516-024B-8B79-51045A2E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2" y="1660882"/>
            <a:ext cx="4048344" cy="3536236"/>
          </a:xfrm>
        </p:spPr>
        <p:txBody>
          <a:bodyPr>
            <a:normAutofit/>
          </a:bodyPr>
          <a:lstStyle/>
          <a:p>
            <a:pPr lvl="0"/>
            <a:r>
              <a:rPr lang="en-AU" sz="2400" dirty="0">
                <a:sym typeface="Courier New"/>
              </a:rPr>
              <a:t>Decision making process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 and Sitemap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Wireframes and components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endParaRPr lang="en-US" sz="2200" b="1" dirty="0">
              <a:sym typeface="Wingdings" pitchFamily="2" charset="2"/>
            </a:endParaRPr>
          </a:p>
          <a:p>
            <a:endParaRPr lang="en-US" sz="2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Graphic 6" descr="Palette">
            <a:extLst>
              <a:ext uri="{FF2B5EF4-FFF2-40B4-BE49-F238E27FC236}">
                <a16:creationId xmlns:a16="http://schemas.microsoft.com/office/drawing/2014/main" id="{3BF00638-08CF-49BA-83B1-4C8CDF64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Audience Engagement</a:t>
            </a:r>
          </a:p>
        </p:txBody>
      </p:sp>
    </p:spTree>
    <p:extLst>
      <p:ext uri="{BB962C8B-B14F-4D97-AF65-F5344CB8AC3E}">
        <p14:creationId xmlns:p14="http://schemas.microsoft.com/office/powerpoint/2010/main" val="181670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68" y="714537"/>
            <a:ext cx="74642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 with Navigation </a:t>
            </a:r>
            <a:br>
              <a:rPr lang="en-AU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1388287" y="5553010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Hamburger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817869" y="3183439"/>
            <a:ext cx="460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the width of browser under 800px will switch to hamburger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8B23-4219-E643-95BE-61AC2F4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1" y="2770076"/>
            <a:ext cx="4127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5B6E-573A-0F4B-AF70-345A38C2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4825259"/>
            <a:ext cx="3873500" cy="50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F8D1-A7E2-E844-87A5-4EAB2A8A5861}"/>
              </a:ext>
            </a:extLst>
          </p:cNvPr>
          <p:cNvCxnSpPr>
            <a:cxnSpLocks/>
          </p:cNvCxnSpPr>
          <p:nvPr/>
        </p:nvCxnSpPr>
        <p:spPr>
          <a:xfrm flipH="1" flipV="1">
            <a:off x="3965118" y="2227526"/>
            <a:ext cx="2852751" cy="7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6E668F-39E2-BE42-88AF-4697383C6C39}"/>
              </a:ext>
            </a:extLst>
          </p:cNvPr>
          <p:cNvSpPr txBox="1"/>
          <p:nvPr/>
        </p:nvSpPr>
        <p:spPr>
          <a:xfrm>
            <a:off x="6831724" y="5774131"/>
            <a:ext cx="447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text shows underline when hovered over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46C696-450F-5142-81DC-774052EC65CD}"/>
              </a:ext>
            </a:extLst>
          </p:cNvPr>
          <p:cNvCxnSpPr/>
          <p:nvPr/>
        </p:nvCxnSpPr>
        <p:spPr>
          <a:xfrm flipH="1" flipV="1">
            <a:off x="7704083" y="5265683"/>
            <a:ext cx="788276" cy="5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26CADE-1BB2-7149-A8B3-F1D2CDD2B44A}"/>
              </a:ext>
            </a:extLst>
          </p:cNvPr>
          <p:cNvSpPr txBox="1"/>
          <p:nvPr/>
        </p:nvSpPr>
        <p:spPr>
          <a:xfrm>
            <a:off x="524400" y="663393"/>
            <a:ext cx="257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Transparent background menu list for enhanced design style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BE317-CCC5-A44E-A089-F207E6D40498}"/>
              </a:ext>
            </a:extLst>
          </p:cNvPr>
          <p:cNvSpPr txBox="1"/>
          <p:nvPr/>
        </p:nvSpPr>
        <p:spPr>
          <a:xfrm>
            <a:off x="7619421" y="2050834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Navigation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7A67-1F8E-2A4F-AAC6-6D54C865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421" y="2091193"/>
            <a:ext cx="1892300" cy="3073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4A2F39-BD1B-DC4B-BAEF-DCFBE137B27F}"/>
              </a:ext>
            </a:extLst>
          </p:cNvPr>
          <p:cNvCxnSpPr>
            <a:cxnSpLocks/>
          </p:cNvCxnSpPr>
          <p:nvPr/>
        </p:nvCxnSpPr>
        <p:spPr>
          <a:xfrm>
            <a:off x="1769809" y="1392445"/>
            <a:ext cx="621552" cy="118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13381-29BB-5749-83D8-EE0FD4475FE0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837793"/>
            <a:ext cx="4183117" cy="29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8F0C-E809-C64D-897B-1BC22A9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21" y="2324014"/>
            <a:ext cx="1244600" cy="152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2619855" y="1927072"/>
            <a:ext cx="223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Contact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149064" y="1993543"/>
            <a:ext cx="348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Back-to-top 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50EAE-8BE8-3C46-AF23-E2EF7A9576A3}"/>
              </a:ext>
            </a:extLst>
          </p:cNvPr>
          <p:cNvSpPr txBox="1"/>
          <p:nvPr/>
        </p:nvSpPr>
        <p:spPr>
          <a:xfrm>
            <a:off x="1450428" y="4574655"/>
            <a:ext cx="44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the contact icon to zoom in and out which increases the interaction with the user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73E2E-0F2A-494A-A5DC-78C6C7500833}"/>
              </a:ext>
            </a:extLst>
          </p:cNvPr>
          <p:cNvSpPr txBox="1"/>
          <p:nvPr/>
        </p:nvSpPr>
        <p:spPr>
          <a:xfrm>
            <a:off x="7273755" y="3992102"/>
            <a:ext cx="313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Takes the user back to the top of the page at any time in any 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0C2B2-6584-494E-8FBC-775CAAB33F94}"/>
              </a:ext>
            </a:extLst>
          </p:cNvPr>
          <p:cNvCxnSpPr>
            <a:cxnSpLocks/>
          </p:cNvCxnSpPr>
          <p:nvPr/>
        </p:nvCxnSpPr>
        <p:spPr>
          <a:xfrm flipV="1">
            <a:off x="2921876" y="3732715"/>
            <a:ext cx="309697" cy="8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997C4D1-F465-1D44-B4F3-B614DB5E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86" y="2585166"/>
            <a:ext cx="431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53610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520437" y="4358806"/>
            <a:ext cx="320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D41D-8574-AA46-9981-3A91C215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2" y="1537977"/>
            <a:ext cx="4366810" cy="49133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7FD4A-5915-9246-9061-7380D1805B9F}"/>
              </a:ext>
            </a:extLst>
          </p:cNvPr>
          <p:cNvCxnSpPr>
            <a:cxnSpLocks/>
          </p:cNvCxnSpPr>
          <p:nvPr/>
        </p:nvCxnSpPr>
        <p:spPr>
          <a:xfrm flipH="1" flipV="1">
            <a:off x="1617222" y="3911997"/>
            <a:ext cx="5760324" cy="103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F3F33-F47A-F242-A589-0DFBE6191F7A}"/>
              </a:ext>
            </a:extLst>
          </p:cNvPr>
          <p:cNvCxnSpPr>
            <a:cxnSpLocks/>
          </p:cNvCxnSpPr>
          <p:nvPr/>
        </p:nvCxnSpPr>
        <p:spPr>
          <a:xfrm flipH="1" flipV="1">
            <a:off x="5278582" y="4946073"/>
            <a:ext cx="2098964" cy="14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1AA4D0-EA10-4A49-8DEE-077E755D1B38}"/>
              </a:ext>
            </a:extLst>
          </p:cNvPr>
          <p:cNvSpPr txBox="1"/>
          <p:nvPr/>
        </p:nvSpPr>
        <p:spPr>
          <a:xfrm>
            <a:off x="7377546" y="1577902"/>
            <a:ext cx="35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browsing, draws the user's attention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AA6B7-080E-5E44-B88E-F6A95D2FD1BF}"/>
              </a:ext>
            </a:extLst>
          </p:cNvPr>
          <p:cNvCxnSpPr/>
          <p:nvPr/>
        </p:nvCxnSpPr>
        <p:spPr>
          <a:xfrm flipH="1">
            <a:off x="1444336" y="1861667"/>
            <a:ext cx="5621482" cy="69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E9132-5C49-0147-85B6-AD142999F8FA}"/>
              </a:ext>
            </a:extLst>
          </p:cNvPr>
          <p:cNvCxnSpPr/>
          <p:nvPr/>
        </p:nvCxnSpPr>
        <p:spPr>
          <a:xfrm flipH="1">
            <a:off x="4814455" y="2175902"/>
            <a:ext cx="2407227" cy="24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0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799530" y="2206591"/>
            <a:ext cx="388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819F3-8ED5-4147-9D5A-AED4CE2B29AE}"/>
              </a:ext>
            </a:extLst>
          </p:cNvPr>
          <p:cNvSpPr txBox="1"/>
          <p:nvPr/>
        </p:nvSpPr>
        <p:spPr>
          <a:xfrm>
            <a:off x="7006655" y="4322841"/>
            <a:ext cx="388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  <a:sym typeface="Courier New"/>
              </a:rPr>
              <a:t>Hover over will show underline as an invitation for the user the interact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338CD-22D6-8340-86BE-C806E51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8" y="1922942"/>
            <a:ext cx="5290017" cy="4216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86CBB-9B4F-634C-A526-7C266C88E7D9}"/>
              </a:ext>
            </a:extLst>
          </p:cNvPr>
          <p:cNvCxnSpPr>
            <a:cxnSpLocks/>
          </p:cNvCxnSpPr>
          <p:nvPr/>
        </p:nvCxnSpPr>
        <p:spPr>
          <a:xfrm flipH="1">
            <a:off x="3298198" y="2644170"/>
            <a:ext cx="3270768" cy="38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881FA8-4A9D-314A-8ECD-0825540BC024}"/>
              </a:ext>
            </a:extLst>
          </p:cNvPr>
          <p:cNvCxnSpPr>
            <a:cxnSpLocks/>
          </p:cNvCxnSpPr>
          <p:nvPr/>
        </p:nvCxnSpPr>
        <p:spPr>
          <a:xfrm flipH="1" flipV="1">
            <a:off x="3409636" y="4556065"/>
            <a:ext cx="3597019" cy="80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349F3E-87F9-5049-B503-B5112CDBBF6F}"/>
              </a:ext>
            </a:extLst>
          </p:cNvPr>
          <p:cNvCxnSpPr/>
          <p:nvPr/>
        </p:nvCxnSpPr>
        <p:spPr>
          <a:xfrm flipH="1" flipV="1">
            <a:off x="4750676" y="4204138"/>
            <a:ext cx="2234463" cy="26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AC4B7-BD2A-5147-A005-F153CB83DDC8}"/>
              </a:ext>
            </a:extLst>
          </p:cNvPr>
          <p:cNvCxnSpPr>
            <a:cxnSpLocks/>
          </p:cNvCxnSpPr>
          <p:nvPr/>
        </p:nvCxnSpPr>
        <p:spPr>
          <a:xfrm flipH="1">
            <a:off x="3584028" y="4556065"/>
            <a:ext cx="34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3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Development and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31790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234-605E-7144-8839-A93A599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/ Build process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A370-3FDC-3041-B554-18ACDFE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847" y="1373731"/>
            <a:ext cx="5178975" cy="2369429"/>
          </a:xfrm>
        </p:spPr>
        <p:txBody>
          <a:bodyPr/>
          <a:lstStyle/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Achieving the correct layout and alignment</a:t>
            </a:r>
          </a:p>
          <a:p>
            <a:pPr lvl="2"/>
            <a:r>
              <a:rPr lang="en-AU" dirty="0"/>
              <a:t>Fragile CSS and unexpected impact of changes</a:t>
            </a:r>
          </a:p>
          <a:p>
            <a:pPr lvl="2"/>
            <a:r>
              <a:rPr lang="en-AU" dirty="0"/>
              <a:t>Using JavaScript to create hamburger menu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BFDBC-2ECB-3D42-B3E6-D049C31075BE}"/>
              </a:ext>
            </a:extLst>
          </p:cNvPr>
          <p:cNvSpPr txBox="1">
            <a:spLocks/>
          </p:cNvSpPr>
          <p:nvPr/>
        </p:nvSpPr>
        <p:spPr>
          <a:xfrm>
            <a:off x="6725822" y="1373731"/>
            <a:ext cx="4627978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Issues</a:t>
            </a:r>
          </a:p>
          <a:p>
            <a:pPr lvl="2"/>
            <a:r>
              <a:rPr lang="en-AU" dirty="0"/>
              <a:t>Image animations overlapping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EA13CF-587C-3941-B8BF-7F317BC4B979}"/>
              </a:ext>
            </a:extLst>
          </p:cNvPr>
          <p:cNvSpPr txBox="1">
            <a:spLocks/>
          </p:cNvSpPr>
          <p:nvPr/>
        </p:nvSpPr>
        <p:spPr>
          <a:xfrm>
            <a:off x="1846237" y="4140597"/>
            <a:ext cx="753950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Favourite parts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The back to top nav button brings users back to the top of the page</a:t>
            </a:r>
          </a:p>
          <a:p>
            <a:pPr lvl="2"/>
            <a:r>
              <a:rPr lang="en-AU" dirty="0"/>
              <a:t>Responsive: When the screen size is below 800px, the text navigation bar will automatically become a hamburger menu </a:t>
            </a:r>
          </a:p>
          <a:p>
            <a:pPr lvl="2"/>
            <a:r>
              <a:rPr lang="en-AU" dirty="0"/>
              <a:t>Animation of the contact-icons, images and titles</a:t>
            </a:r>
          </a:p>
        </p:txBody>
      </p:sp>
    </p:spTree>
    <p:extLst>
      <p:ext uri="{BB962C8B-B14F-4D97-AF65-F5344CB8AC3E}">
        <p14:creationId xmlns:p14="http://schemas.microsoft.com/office/powerpoint/2010/main" val="300167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Feature overview</a:t>
            </a:r>
          </a:p>
        </p:txBody>
      </p:sp>
    </p:spTree>
    <p:extLst>
      <p:ext uri="{BB962C8B-B14F-4D97-AF65-F5344CB8AC3E}">
        <p14:creationId xmlns:p14="http://schemas.microsoft.com/office/powerpoint/2010/main" val="1929774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326B0-62ED-AE47-973D-5B3E50A4277E}"/>
              </a:ext>
            </a:extLst>
          </p:cNvPr>
          <p:cNvSpPr txBox="1"/>
          <p:nvPr/>
        </p:nvSpPr>
        <p:spPr>
          <a:xfrm>
            <a:off x="446585" y="127932"/>
            <a:ext cx="69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F3591-352E-D740-9D02-F53D69AA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9" y="297209"/>
            <a:ext cx="4826186" cy="5917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E23AB-2691-C040-A6EC-A2F0C85D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09" y="346196"/>
            <a:ext cx="4289210" cy="5819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4EE6F-6D1D-0843-9752-BF4D5C6CC8EC}"/>
              </a:ext>
            </a:extLst>
          </p:cNvPr>
          <p:cNvSpPr txBox="1"/>
          <p:nvPr/>
        </p:nvSpPr>
        <p:spPr>
          <a:xfrm>
            <a:off x="201322" y="3771755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Main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578D-0A67-3D40-B37D-37DE8B5B2246}"/>
              </a:ext>
            </a:extLst>
          </p:cNvPr>
          <p:cNvSpPr txBox="1"/>
          <p:nvPr/>
        </p:nvSpPr>
        <p:spPr>
          <a:xfrm>
            <a:off x="2485841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About 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ED9A1-360C-5149-8F9A-B90FBB5CB9A1}"/>
              </a:ext>
            </a:extLst>
          </p:cNvPr>
          <p:cNvSpPr txBox="1"/>
          <p:nvPr/>
        </p:nvSpPr>
        <p:spPr>
          <a:xfrm>
            <a:off x="5236727" y="6222237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 to top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094A5-8F45-8B4D-8D0B-CD20B1B3EF03}"/>
              </a:ext>
            </a:extLst>
          </p:cNvPr>
          <p:cNvSpPr txBox="1"/>
          <p:nvPr/>
        </p:nvSpPr>
        <p:spPr>
          <a:xfrm>
            <a:off x="520407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4CF8C-93D9-A24B-81DE-59CA1AD392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2760" y="466486"/>
            <a:ext cx="346174" cy="1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9BF2C0-7F6B-1D47-BEDF-6418961DA9C0}"/>
              </a:ext>
            </a:extLst>
          </p:cNvPr>
          <p:cNvCxnSpPr/>
          <p:nvPr/>
        </p:nvCxnSpPr>
        <p:spPr>
          <a:xfrm flipH="1" flipV="1">
            <a:off x="10656004" y="546538"/>
            <a:ext cx="117099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F9060-556E-7D47-A25F-DFE3981272FE}"/>
              </a:ext>
            </a:extLst>
          </p:cNvPr>
          <p:cNvCxnSpPr/>
          <p:nvPr/>
        </p:nvCxnSpPr>
        <p:spPr>
          <a:xfrm flipV="1">
            <a:off x="703423" y="5433848"/>
            <a:ext cx="599860" cy="88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CE8480-A8BA-0744-BFAE-125EA5CCC980}"/>
              </a:ext>
            </a:extLst>
          </p:cNvPr>
          <p:cNvCxnSpPr/>
          <p:nvPr/>
        </p:nvCxnSpPr>
        <p:spPr>
          <a:xfrm flipV="1">
            <a:off x="2974428" y="5749563"/>
            <a:ext cx="80024" cy="64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2B0FDF-8611-6648-B976-14B015283200}"/>
              </a:ext>
            </a:extLst>
          </p:cNvPr>
          <p:cNvCxnSpPr/>
          <p:nvPr/>
        </p:nvCxnSpPr>
        <p:spPr>
          <a:xfrm flipH="1" flipV="1">
            <a:off x="5551294" y="5923049"/>
            <a:ext cx="306163" cy="2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C44856-2BC5-314B-A231-C7B56C990561}"/>
              </a:ext>
            </a:extLst>
          </p:cNvPr>
          <p:cNvCxnSpPr/>
          <p:nvPr/>
        </p:nvCxnSpPr>
        <p:spPr>
          <a:xfrm flipV="1">
            <a:off x="703423" y="3132083"/>
            <a:ext cx="676256" cy="5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90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3001C-BEFD-0E4A-B974-675889A8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67" y="485812"/>
            <a:ext cx="43732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4D3D-3134-C647-BCA1-4A3994BA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/>
              <a:t>Decision making process</a:t>
            </a:r>
          </a:p>
        </p:txBody>
      </p:sp>
    </p:spTree>
    <p:extLst>
      <p:ext uri="{BB962C8B-B14F-4D97-AF65-F5344CB8AC3E}">
        <p14:creationId xmlns:p14="http://schemas.microsoft.com/office/powerpoint/2010/main" val="268661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D4067-F86C-0844-A0DF-DD0202B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33" y="296420"/>
            <a:ext cx="4668329" cy="598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8A82-BAEA-CD4B-B6A1-67EBAA8E4F92}"/>
              </a:ext>
            </a:extLst>
          </p:cNvPr>
          <p:cNvSpPr txBox="1"/>
          <p:nvPr/>
        </p:nvSpPr>
        <p:spPr>
          <a:xfrm>
            <a:off x="462456" y="458801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9ECF-51DF-5F49-9A86-9C327BCB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A76B-DA37-C64A-AB06-0646CFEC0275}"/>
              </a:ext>
            </a:extLst>
          </p:cNvPr>
          <p:cNvSpPr txBox="1"/>
          <p:nvPr/>
        </p:nvSpPr>
        <p:spPr>
          <a:xfrm>
            <a:off x="4845269" y="1183149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ED40-A9BE-DD4A-A64C-893BBD3C7CD1}"/>
              </a:ext>
            </a:extLst>
          </p:cNvPr>
          <p:cNvSpPr txBox="1"/>
          <p:nvPr/>
        </p:nvSpPr>
        <p:spPr>
          <a:xfrm>
            <a:off x="5255129" y="621453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02F80-3549-1844-AF62-3EAD93274B9C}"/>
              </a:ext>
            </a:extLst>
          </p:cNvPr>
          <p:cNvCxnSpPr>
            <a:stCxn id="9" idx="3"/>
          </p:cNvCxnSpPr>
          <p:nvPr/>
        </p:nvCxnSpPr>
        <p:spPr>
          <a:xfrm flipV="1">
            <a:off x="6116145" y="6214533"/>
            <a:ext cx="6525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BF8C0-48D8-C84F-85F3-614AC5A73F00}"/>
              </a:ext>
            </a:extLst>
          </p:cNvPr>
          <p:cNvCxnSpPr/>
          <p:nvPr/>
        </p:nvCxnSpPr>
        <p:spPr>
          <a:xfrm>
            <a:off x="851338" y="828133"/>
            <a:ext cx="286138" cy="21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277DE-9AA8-CA40-9322-76D9FA44E61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07593" y="1040524"/>
            <a:ext cx="537676" cy="32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F495C2-51E7-7A42-9779-258AC3F9FB87}"/>
              </a:ext>
            </a:extLst>
          </p:cNvPr>
          <p:cNvSpPr txBox="1"/>
          <p:nvPr/>
        </p:nvSpPr>
        <p:spPr>
          <a:xfrm>
            <a:off x="3812535" y="1376787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View more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7BE1AB-8B50-394C-B1E7-D3FB4B1635B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89300" y="1204169"/>
            <a:ext cx="523235" cy="35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9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941A-5080-4F4E-A16D-E9A5CF56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91" y="5293672"/>
            <a:ext cx="3363259" cy="11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C6AAD-6A12-8249-9D30-A471AEFF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0" y="575441"/>
            <a:ext cx="4218304" cy="5707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20494-B372-AB45-B765-0A209D84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2" y="410343"/>
            <a:ext cx="4375807" cy="471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0FF97-F048-3245-9A77-DF6D4563AC6D}"/>
              </a:ext>
            </a:extLst>
          </p:cNvPr>
          <p:cNvSpPr txBox="1"/>
          <p:nvPr/>
        </p:nvSpPr>
        <p:spPr>
          <a:xfrm>
            <a:off x="4463394" y="70946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Navigation bar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BDAA9-46E2-2D49-8A9D-74BC9EFE304F}"/>
              </a:ext>
            </a:extLst>
          </p:cNvPr>
          <p:cNvSpPr txBox="1"/>
          <p:nvPr/>
        </p:nvSpPr>
        <p:spPr>
          <a:xfrm>
            <a:off x="5145950" y="169857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4D87-40DA-804D-B441-F66B49177784}"/>
              </a:ext>
            </a:extLst>
          </p:cNvPr>
          <p:cNvSpPr txBox="1"/>
          <p:nvPr/>
        </p:nvSpPr>
        <p:spPr>
          <a:xfrm>
            <a:off x="5166971" y="384268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7990-3E3D-B34A-9260-ABF3A6E52507}"/>
              </a:ext>
            </a:extLst>
          </p:cNvPr>
          <p:cNvSpPr txBox="1"/>
          <p:nvPr/>
        </p:nvSpPr>
        <p:spPr>
          <a:xfrm>
            <a:off x="5166971" y="492525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Article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D9A58-3F50-2F4A-ABA2-46B4870FF0DF}"/>
              </a:ext>
            </a:extLst>
          </p:cNvPr>
          <p:cNvSpPr txBox="1"/>
          <p:nvPr/>
        </p:nvSpPr>
        <p:spPr>
          <a:xfrm>
            <a:off x="384762" y="227130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FCBCD-AF6A-D74C-BC48-AA50446DCDC6}"/>
              </a:ext>
            </a:extLst>
          </p:cNvPr>
          <p:cNvCxnSpPr/>
          <p:nvPr/>
        </p:nvCxnSpPr>
        <p:spPr>
          <a:xfrm>
            <a:off x="609600" y="596462"/>
            <a:ext cx="165950" cy="1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591D4-7AB3-B949-85FD-16E9967F1CCD}"/>
              </a:ext>
            </a:extLst>
          </p:cNvPr>
          <p:cNvCxnSpPr>
            <a:stCxn id="13" idx="1"/>
          </p:cNvCxnSpPr>
          <p:nvPr/>
        </p:nvCxnSpPr>
        <p:spPr>
          <a:xfrm flipH="1">
            <a:off x="4309241" y="1883244"/>
            <a:ext cx="836709" cy="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2EBC07-6307-AF42-9092-5B0368BC97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142593" y="3920359"/>
            <a:ext cx="2024378" cy="10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E27D5-C678-8141-B48D-5C1F8C437395}"/>
              </a:ext>
            </a:extLst>
          </p:cNvPr>
          <p:cNvCxnSpPr>
            <a:stCxn id="15" idx="1"/>
          </p:cNvCxnSpPr>
          <p:nvPr/>
        </p:nvCxnSpPr>
        <p:spPr>
          <a:xfrm flipH="1">
            <a:off x="4424855" y="5109919"/>
            <a:ext cx="742116" cy="4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BEADD0-9175-D04E-BEC2-A2C7845280F8}"/>
              </a:ext>
            </a:extLst>
          </p:cNvPr>
          <p:cNvCxnSpPr>
            <a:cxnSpLocks/>
          </p:cNvCxnSpPr>
          <p:nvPr/>
        </p:nvCxnSpPr>
        <p:spPr>
          <a:xfrm flipH="1">
            <a:off x="4993854" y="474647"/>
            <a:ext cx="277134" cy="27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D947D-75D1-4B49-8AD4-6E3AA8025235}"/>
              </a:ext>
            </a:extLst>
          </p:cNvPr>
          <p:cNvCxnSpPr>
            <a:cxnSpLocks/>
          </p:cNvCxnSpPr>
          <p:nvPr/>
        </p:nvCxnSpPr>
        <p:spPr>
          <a:xfrm>
            <a:off x="6096000" y="283045"/>
            <a:ext cx="2827283" cy="12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513C24-2887-4744-8E6A-0A6A86BFDCF9}"/>
              </a:ext>
            </a:extLst>
          </p:cNvPr>
          <p:cNvSpPr txBox="1"/>
          <p:nvPr/>
        </p:nvSpPr>
        <p:spPr>
          <a:xfrm>
            <a:off x="6669950" y="5944756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03690-FCB6-6F4E-BE7B-3851B8DDE283}"/>
              </a:ext>
            </a:extLst>
          </p:cNvPr>
          <p:cNvCxnSpPr>
            <a:stCxn id="31" idx="3"/>
          </p:cNvCxnSpPr>
          <p:nvPr/>
        </p:nvCxnSpPr>
        <p:spPr>
          <a:xfrm>
            <a:off x="7530966" y="6129422"/>
            <a:ext cx="604041" cy="4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1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FAFE-30D8-8742-94E0-5F0DF6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580" y="2929280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24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447" y="3248617"/>
            <a:ext cx="4450286" cy="14261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ym typeface="Courier New"/>
              </a:rPr>
              <a:t>Inspirations</a:t>
            </a:r>
            <a:endParaRPr lang="en-US" sz="6000" b="1" kern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7FE9F-423A-324B-B07D-9858D576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6" r="-1" b="-1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 descr="A hand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569BB844-7829-B146-8722-4D7663BB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2" r="-1" b="10760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C6399-6DAC-F94B-9E97-481C26FE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7" r="-2" b="-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A9B036-2E0E-D046-80B7-BB6D9BD0646D}"/>
              </a:ext>
            </a:extLst>
          </p:cNvPr>
          <p:cNvSpPr txBox="1">
            <a:spLocks/>
          </p:cNvSpPr>
          <p:nvPr/>
        </p:nvSpPr>
        <p:spPr>
          <a:xfrm>
            <a:off x="7376581" y="4335971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Minimalist white space style</a:t>
            </a:r>
          </a:p>
          <a:p>
            <a:endParaRPr lang="en-US" sz="2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3ECCD2-94E0-E74D-9977-BE34F6D660A1}"/>
              </a:ext>
            </a:extLst>
          </p:cNvPr>
          <p:cNvSpPr txBox="1">
            <a:spLocks/>
          </p:cNvSpPr>
          <p:nvPr/>
        </p:nvSpPr>
        <p:spPr>
          <a:xfrm>
            <a:off x="7376581" y="4908995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Blank art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76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CBC9F42-511C-0040-9E34-A6A6BD337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r="1" b="2773"/>
          <a:stretch/>
        </p:blipFill>
        <p:spPr>
          <a:xfrm>
            <a:off x="4426854" y="3342682"/>
            <a:ext cx="7765144" cy="342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FD0F7-76F7-894F-B94E-4952C1F17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8" r="1" b="28719"/>
          <a:stretch/>
        </p:blipFill>
        <p:spPr>
          <a:xfrm>
            <a:off x="4426858" y="116955"/>
            <a:ext cx="7765146" cy="34344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8" y="24726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/>
              <a:t>Decisions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A2C2AC-64D9-1B47-8815-A36A1D48D1AD}"/>
              </a:ext>
            </a:extLst>
          </p:cNvPr>
          <p:cNvSpPr txBox="1">
            <a:spLocks/>
          </p:cNvSpPr>
          <p:nvPr/>
        </p:nvSpPr>
        <p:spPr>
          <a:xfrm>
            <a:off x="1309698" y="337404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Simple page design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9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0946-8E6C-7C44-AA93-BA6635D52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" r="11918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866" y="3877253"/>
            <a:ext cx="5505814" cy="16904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Design Aesthetic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6A7E-B7DF-A64D-ABF4-2B59CD14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r="2449" b="-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B75EDC-6F95-8048-BF98-73EAC76BC230}"/>
              </a:ext>
            </a:extLst>
          </p:cNvPr>
          <p:cNvSpPr txBox="1">
            <a:spLocks/>
          </p:cNvSpPr>
          <p:nvPr/>
        </p:nvSpPr>
        <p:spPr>
          <a:xfrm>
            <a:off x="6928866" y="4722457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Varying text and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Complimentary colors</a:t>
            </a:r>
          </a:p>
          <a:p>
            <a:r>
              <a:rPr lang="en-US" sz="2800" b="1" dirty="0">
                <a:sym typeface="Wingdings" pitchFamily="2" charset="2"/>
              </a:rPr>
              <a:t> </a:t>
            </a:r>
            <a:br>
              <a:rPr lang="en-US" dirty="0">
                <a:sym typeface="Wingdings" pitchFamily="2" charset="2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022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C163-760E-D94D-AD16-E3EA5FB5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7876" b="2"/>
          <a:stretch/>
        </p:blipFill>
        <p:spPr>
          <a:xfrm>
            <a:off x="1139825" y="1844675"/>
            <a:ext cx="3946525" cy="444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A45E9-158B-6F49-BFCF-4DC7DAD5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13" y="1844675"/>
            <a:ext cx="589597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2514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Process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B148C-2EEA-D24C-A041-F1283D00BF2E}"/>
              </a:ext>
            </a:extLst>
          </p:cNvPr>
          <p:cNvSpPr txBox="1">
            <a:spLocks/>
          </p:cNvSpPr>
          <p:nvPr/>
        </p:nvSpPr>
        <p:spPr>
          <a:xfrm>
            <a:off x="3729704" y="184805"/>
            <a:ext cx="8745792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Wingdings" pitchFamily="2" charset="2"/>
              </a:rPr>
              <a:t>Balsamiq  HTML and CSS  Styles  Functionality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04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339C-829D-4D4B-BE68-94885F0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60" y="539448"/>
            <a:ext cx="4368647" cy="1135737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279B01-D34D-4817-9D04-A303C663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27" y="1961745"/>
            <a:ext cx="4173080" cy="4574521"/>
          </a:xfrm>
        </p:spPr>
        <p:txBody>
          <a:bodyPr>
            <a:normAutofit/>
          </a:bodyPr>
          <a:lstStyle/>
          <a:p>
            <a:r>
              <a:rPr lang="en-US" sz="2000" dirty="0"/>
              <a:t>Light grey</a:t>
            </a:r>
          </a:p>
          <a:p>
            <a:pPr lvl="1"/>
            <a:r>
              <a:rPr lang="en-US" sz="1600" dirty="0"/>
              <a:t>Formal</a:t>
            </a:r>
          </a:p>
          <a:p>
            <a:pPr lvl="1"/>
            <a:r>
              <a:rPr lang="en-US" sz="1600" dirty="0"/>
              <a:t>Professional</a:t>
            </a:r>
          </a:p>
          <a:p>
            <a:r>
              <a:rPr lang="en-US" sz="2000" dirty="0"/>
              <a:t>Light pink</a:t>
            </a:r>
          </a:p>
          <a:p>
            <a:pPr lvl="1"/>
            <a:r>
              <a:rPr lang="en-AU" sz="1600" dirty="0"/>
              <a:t>Feminine </a:t>
            </a:r>
            <a:r>
              <a:rPr lang="en-US" sz="1600" dirty="0"/>
              <a:t>characteristics</a:t>
            </a:r>
          </a:p>
          <a:p>
            <a:pPr lvl="1"/>
            <a:r>
              <a:rPr lang="en-US" sz="1600" dirty="0"/>
              <a:t>Delicate</a:t>
            </a:r>
            <a:r>
              <a:rPr lang="zh-CN" altLang="en-US" sz="1600" dirty="0"/>
              <a:t> </a:t>
            </a:r>
            <a:endParaRPr lang="en-AU" altLang="zh-CN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AA39030-8214-8C42-80A6-0EED25DA4E86}"/>
              </a:ext>
            </a:extLst>
          </p:cNvPr>
          <p:cNvSpPr/>
          <p:nvPr/>
        </p:nvSpPr>
        <p:spPr>
          <a:xfrm>
            <a:off x="2823400" y="4261452"/>
            <a:ext cx="563525" cy="520995"/>
          </a:xfrm>
          <a:prstGeom prst="downArrow">
            <a:avLst/>
          </a:prstGeom>
          <a:solidFill>
            <a:srgbClr val="D7BBC9"/>
          </a:solidFill>
          <a:ln>
            <a:solidFill>
              <a:srgbClr val="D7B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49F9-FCF5-E643-B400-C90E9EA61FD7}"/>
              </a:ext>
            </a:extLst>
          </p:cNvPr>
          <p:cNvSpPr txBox="1"/>
          <p:nvPr/>
        </p:nvSpPr>
        <p:spPr>
          <a:xfrm>
            <a:off x="1428932" y="5069007"/>
            <a:ext cx="374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Pace and Quiet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Reflect the delicacy of women without losing</a:t>
            </a:r>
            <a:r>
              <a:rPr lang="zh-CN" altLang="en-US"/>
              <a:t> </a:t>
            </a:r>
            <a:r>
              <a:rPr lang="en-AU" dirty="0"/>
              <a:t>professionalism</a:t>
            </a:r>
            <a:endParaRPr lang="en-US" dirty="0"/>
          </a:p>
        </p:txBody>
      </p:sp>
      <p:pic>
        <p:nvPicPr>
          <p:cNvPr id="9" name="Content Placeholder 8" descr="Text, icon&#10;&#10;Description automatically generated">
            <a:extLst>
              <a:ext uri="{FF2B5EF4-FFF2-40B4-BE49-F238E27FC236}">
                <a16:creationId xmlns:a16="http://schemas.microsoft.com/office/drawing/2014/main" id="{E43F1B9E-870B-1149-9426-426B108E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93" y="4781867"/>
            <a:ext cx="4016199" cy="1754399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94354A-C610-D04B-8DC0-A1151F24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7" y="321734"/>
            <a:ext cx="4143949" cy="40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3D1CD-AA7E-42B7-A45C-891DB95B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30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8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6274</TotalTime>
  <Words>2312</Words>
  <Application>Microsoft Macintosh PowerPoint</Application>
  <PresentationFormat>Widescreen</PresentationFormat>
  <Paragraphs>321</Paragraphs>
  <Slides>32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Portfolio </vt:lpstr>
      <vt:lpstr>AGENDA</vt:lpstr>
      <vt:lpstr>Decision making process</vt:lpstr>
      <vt:lpstr>Inspirations</vt:lpstr>
      <vt:lpstr>Decisions</vt:lpstr>
      <vt:lpstr>Design Aesthetic   </vt:lpstr>
      <vt:lpstr>Process</vt:lpstr>
      <vt:lpstr>Color Palette</vt:lpstr>
      <vt:lpstr>PowerPoint Presentation</vt:lpstr>
      <vt:lpstr>Navigation and Sitemap </vt:lpstr>
      <vt:lpstr>PowerPoint Presentation</vt:lpstr>
      <vt:lpstr>Wireframes and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 Engagement</vt:lpstr>
      <vt:lpstr>Audience Engagement with Navigation  </vt:lpstr>
      <vt:lpstr>Audience Engagement </vt:lpstr>
      <vt:lpstr>Audience Engagement </vt:lpstr>
      <vt:lpstr>Audience Engagement </vt:lpstr>
      <vt:lpstr>Development and build process</vt:lpstr>
      <vt:lpstr>Development / Build process </vt:lpstr>
      <vt:lpstr>Feature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Zhang</dc:creator>
  <cp:lastModifiedBy>su Zhang</cp:lastModifiedBy>
  <cp:revision>141</cp:revision>
  <dcterms:created xsi:type="dcterms:W3CDTF">2022-03-03T03:56:53Z</dcterms:created>
  <dcterms:modified xsi:type="dcterms:W3CDTF">2022-03-14T08:58:28Z</dcterms:modified>
</cp:coreProperties>
</file>